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3.xml" ContentType="application/vnd.openxmlformats-officedocument.drawingml.chartshape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3" r:id="rId1"/>
  </p:sldMasterIdLst>
  <p:notesMasterIdLst>
    <p:notesMasterId r:id="rId10"/>
  </p:notesMasterIdLst>
  <p:sldIdLst>
    <p:sldId id="256" r:id="rId2"/>
    <p:sldId id="275" r:id="rId3"/>
    <p:sldId id="271" r:id="rId4"/>
    <p:sldId id="273" r:id="rId5"/>
    <p:sldId id="259" r:id="rId6"/>
    <p:sldId id="269" r:id="rId7"/>
    <p:sldId id="261" r:id="rId8"/>
    <p:sldId id="268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300" i="1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объем доходов и расходов бюджета сельского поселения Нялинское на </a:t>
            </a:r>
            <a:r>
              <a:rPr lang="ru-RU" sz="2300" i="1" cap="none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 </a:t>
            </a:r>
            <a:r>
              <a:rPr lang="ru-RU" sz="2300" i="1" cap="none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</a:t>
            </a:r>
            <a:r>
              <a:rPr lang="ru-RU" sz="2300" i="1" cap="non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плановый период </a:t>
            </a:r>
            <a:r>
              <a:rPr lang="ru-RU" sz="2300" i="1" cap="none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2028 </a:t>
            </a:r>
            <a:r>
              <a:rPr lang="ru-RU" sz="2300" i="1" cap="non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300" i="1" cap="none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2029 </a:t>
            </a:r>
            <a:r>
              <a:rPr lang="ru-RU" sz="2300" i="1" cap="non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  <a:endParaRPr lang="ru-RU" sz="2300" i="1" cap="none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pPr>
            <a:endParaRPr lang="ru-RU" sz="2400" cap="none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7812516962876429E-2"/>
          <c:y val="9.2272348111985203E-2"/>
          <c:w val="0.88690122040768193"/>
          <c:h val="0.7876042330969951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0209582029420414E-2"/>
                  <c:y val="-6.11413108889625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6E8-40C3-8BA5-AC426050988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41916405884087E-2"/>
                  <c:y val="1.63043495703900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6E8-40C3-8BA5-AC426050988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7964072915040367E-2"/>
                  <c:y val="6.11413108889625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6E8-40C3-8BA5-AC426050988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2027 год</c:v>
                </c:pt>
                <c:pt idx="1">
                  <c:v>2028 год</c:v>
                </c:pt>
                <c:pt idx="2">
                  <c:v>2029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35374.5</c:v>
                </c:pt>
                <c:pt idx="1">
                  <c:v>33065.699999999997</c:v>
                </c:pt>
                <c:pt idx="2">
                  <c:v>33563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6E8-40C3-8BA5-AC426050988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gradFill>
              <a:gsLst>
                <a:gs pos="100000">
                  <a:schemeClr val="accent2">
                    <a:alpha val="0"/>
                  </a:schemeClr>
                </a:gs>
                <a:gs pos="50000">
                  <a:schemeClr val="accent2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8173654944460782E-2"/>
                  <c:y val="-2.8532611748182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B6E8-40C3-8BA5-AC426050988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6032936844790942E-2"/>
                  <c:y val="-4.07608739259750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6E8-40C3-8BA5-AC426050988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8278445959170906E-2"/>
                  <c:y val="-4.483696131857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B6E8-40C3-8BA5-AC426050988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2027 год</c:v>
                </c:pt>
                <c:pt idx="1">
                  <c:v>2028 год</c:v>
                </c:pt>
                <c:pt idx="2">
                  <c:v>2029 год</c:v>
                </c:pt>
              </c:strCache>
            </c:strRef>
          </c:cat>
          <c:val>
            <c:numRef>
              <c:f>Лист1!$C$2:$C$5</c:f>
              <c:numCache>
                <c:formatCode>#,##0.0</c:formatCode>
                <c:ptCount val="4"/>
                <c:pt idx="0">
                  <c:v>35374.5</c:v>
                </c:pt>
                <c:pt idx="1">
                  <c:v>33065.699999999997</c:v>
                </c:pt>
                <c:pt idx="2">
                  <c:v>33563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6E8-40C3-8BA5-AC42605098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201669656"/>
        <c:axId val="201670440"/>
        <c:axId val="136928472"/>
      </c:bar3DChart>
      <c:catAx>
        <c:axId val="201669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1670440"/>
        <c:crosses val="autoZero"/>
        <c:auto val="1"/>
        <c:lblAlgn val="ctr"/>
        <c:lblOffset val="100"/>
        <c:noMultiLvlLbl val="0"/>
      </c:catAx>
      <c:valAx>
        <c:axId val="201670440"/>
        <c:scaling>
          <c:orientation val="minMax"/>
          <c:max val="36000"/>
          <c:min val="3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1669656"/>
        <c:crosses val="autoZero"/>
        <c:crossBetween val="between"/>
        <c:majorUnit val="500"/>
      </c:valAx>
      <c:serAx>
        <c:axId val="136928472"/>
        <c:scaling>
          <c:orientation val="minMax"/>
        </c:scaling>
        <c:delete val="1"/>
        <c:axPos val="b"/>
        <c:majorTickMark val="none"/>
        <c:minorTickMark val="none"/>
        <c:tickLblPos val="nextTo"/>
        <c:crossAx val="201670440"/>
        <c:crosses val="autoZero"/>
      </c:ser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на 2027 </a:t>
            </a:r>
            <a:r>
              <a:rPr lang="ru-RU" dirty="0"/>
              <a:t>год </a:t>
            </a:r>
            <a:endParaRPr lang="ru-RU" dirty="0" smtClean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4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4018883107298399E-2"/>
          <c:y val="0.1246044897624608"/>
          <c:w val="0.94620284479334293"/>
          <c:h val="0.4500516738967261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2027 год 35374,5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B57-483D-B9E2-DD5DCBA5DD2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B57-483D-B9E2-DD5DCBA5DD26}"/>
              </c:ext>
            </c:extLst>
          </c:dPt>
          <c:dPt>
            <c:idx val="2"/>
            <c:bubble3D val="0"/>
            <c:spPr>
              <a:solidFill>
                <a:schemeClr val="accent6">
                  <a:lumMod val="50000"/>
                </a:schemeClr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B57-483D-B9E2-DD5DCBA5DD2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B57-483D-B9E2-DD5DCBA5DD26}"/>
              </c:ext>
            </c:extLst>
          </c:dPt>
          <c:dPt>
            <c:idx val="4"/>
            <c:bubble3D val="0"/>
            <c:spPr>
              <a:solidFill>
                <a:srgbClr val="92D050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B57-483D-B9E2-DD5DCBA5DD26}"/>
              </c:ext>
            </c:extLst>
          </c:dPt>
          <c:dPt>
            <c:idx val="5"/>
            <c:bubble3D val="0"/>
            <c:spPr>
              <a:solidFill>
                <a:srgbClr val="FF0000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B57-483D-B9E2-DD5DCBA5DD2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EB57-483D-B9E2-DD5DCBA5DD26}"/>
              </c:ext>
            </c:extLst>
          </c:dPt>
          <c:dLbls>
            <c:dLbl>
              <c:idx val="0"/>
              <c:layout>
                <c:manualLayout>
                  <c:x val="-0.10499496348989469"/>
                  <c:y val="-7.417976729870083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753375301626321"/>
                      <c:h val="0.1316599455776627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8.5159669705719782E-2"/>
                  <c:y val="1.4394434970450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20728454156210024"/>
                  <c:y val="1.22930834127595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6062031747598143"/>
                  <c:y val="-0.1524947321556292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188916633291148"/>
                      <c:h val="7.383163149680716E-2"/>
                    </c:manualLayout>
                  </c15:layout>
                </c:ext>
              </c:extLst>
            </c:dLbl>
            <c:dLbl>
              <c:idx val="4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82021364881116"/>
                      <c:h val="4.3886648525887577E-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-0.23779033420485873"/>
                  <c:y val="-3.06869011895443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855412004373547"/>
                      <c:h val="0.10853270242425314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2.8882508901158954E-2"/>
                  <c:y val="-1.84886470118343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921737514625301"/>
                      <c:h val="0.1064914629579327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Культура, кинематография</c:v>
                </c:pt>
                <c:pt idx="5">
                  <c:v>Социальная политика</c:v>
                </c:pt>
                <c:pt idx="6">
                  <c:v>Физическая культура и спорт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11410.7</c:v>
                </c:pt>
                <c:pt idx="1">
                  <c:v>530.9</c:v>
                </c:pt>
                <c:pt idx="2">
                  <c:v>199.9</c:v>
                </c:pt>
                <c:pt idx="3">
                  <c:v>5538.5</c:v>
                </c:pt>
                <c:pt idx="4">
                  <c:v>15438.3</c:v>
                </c:pt>
                <c:pt idx="5">
                  <c:v>1189.9000000000001</c:v>
                </c:pt>
                <c:pt idx="6">
                  <c:v>1066.3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EB57-483D-B9E2-DD5DCBA5DD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9624768276413827E-2"/>
          <c:y val="0.59004035867952698"/>
          <c:w val="0.88514891840834875"/>
          <c:h val="0.39771220452255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7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на 2028 </a:t>
            </a:r>
            <a:r>
              <a:rPr lang="ru-RU" dirty="0"/>
              <a:t>год </a:t>
            </a:r>
            <a:endParaRPr lang="ru-RU" dirty="0" smtClean="0"/>
          </a:p>
        </c:rich>
      </c:tx>
      <c:layout>
        <c:manualLayout>
          <c:xMode val="edge"/>
          <c:yMode val="edge"/>
          <c:x val="0.20515550717053113"/>
          <c:y val="8.164957865281409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4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068663983677403E-2"/>
          <c:y val="0.12868696869510152"/>
          <c:w val="0.94620284479334293"/>
          <c:h val="0.4500516738967261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2028 год 33065,7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4A0-4196-9840-40E61E82671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4A0-4196-9840-40E61E826716}"/>
              </c:ext>
            </c:extLst>
          </c:dPt>
          <c:dPt>
            <c:idx val="2"/>
            <c:bubble3D val="0"/>
            <c:spPr>
              <a:solidFill>
                <a:schemeClr val="accent6">
                  <a:lumMod val="50000"/>
                </a:schemeClr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4A0-4196-9840-40E61E82671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4A0-4196-9840-40E61E826716}"/>
              </c:ext>
            </c:extLst>
          </c:dPt>
          <c:dPt>
            <c:idx val="4"/>
            <c:bubble3D val="0"/>
            <c:spPr>
              <a:solidFill>
                <a:srgbClr val="92D050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4A0-4196-9840-40E61E826716}"/>
              </c:ext>
            </c:extLst>
          </c:dPt>
          <c:dPt>
            <c:idx val="5"/>
            <c:bubble3D val="0"/>
            <c:spPr>
              <a:solidFill>
                <a:srgbClr val="FF0000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4A0-4196-9840-40E61E82671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B4A0-4196-9840-40E61E826716}"/>
              </c:ext>
            </c:extLst>
          </c:dPt>
          <c:dLbls>
            <c:dLbl>
              <c:idx val="0"/>
              <c:layout>
                <c:manualLayout>
                  <c:x val="-0.16244556028615986"/>
                  <c:y val="-8.756097600177442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998785358584292"/>
                      <c:h val="6.0216564256450396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4.4650407408787729E-2"/>
                  <c:y val="1.54272699949049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7075882019160263"/>
                  <c:y val="-0.144259938184196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522047526388527"/>
                      <c:h val="0.10649146295793277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0.13999345962314622"/>
                  <c:y val="5.340822699868685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915222333444792"/>
                      <c:h val="7.9098029319913651E-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-0.18033042025858109"/>
                  <c:y val="-2.3268683368398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6664953710824129E-2"/>
                  <c:y val="-1.08179262614297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91554935228748"/>
                      <c:h val="0.107165071981818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Лист1!$A$2:$A$8</c:f>
              <c:strCache>
                <c:ptCount val="7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Культура, кинематография</c:v>
                </c:pt>
                <c:pt idx="5">
                  <c:v>Социальная политика</c:v>
                </c:pt>
                <c:pt idx="6">
                  <c:v>Физическая культура и спорт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12178.2</c:v>
                </c:pt>
                <c:pt idx="1">
                  <c:v>680.6</c:v>
                </c:pt>
                <c:pt idx="2">
                  <c:v>199.9</c:v>
                </c:pt>
                <c:pt idx="3">
                  <c:v>5917.7</c:v>
                </c:pt>
                <c:pt idx="4">
                  <c:v>12428</c:v>
                </c:pt>
                <c:pt idx="5">
                  <c:v>595</c:v>
                </c:pt>
                <c:pt idx="6">
                  <c:v>1066.3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B4A0-4196-9840-40E61E8267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9624768276413827E-2"/>
          <c:y val="0.59004035867952698"/>
          <c:w val="0.88514891840834875"/>
          <c:h val="0.39771220452255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7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на 2029 год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4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4018415937523127E-2"/>
          <c:y val="0.1327694476277422"/>
          <c:w val="0.94620284479334293"/>
          <c:h val="0.4500516738967261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2029 год 33563,0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86B-4665-96EA-C044E48F04A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86B-4665-96EA-C044E48F04A4}"/>
              </c:ext>
            </c:extLst>
          </c:dPt>
          <c:dPt>
            <c:idx val="2"/>
            <c:bubble3D val="0"/>
            <c:spPr>
              <a:solidFill>
                <a:schemeClr val="accent6">
                  <a:lumMod val="50000"/>
                </a:schemeClr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86B-4665-96EA-C044E48F04A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86B-4665-96EA-C044E48F04A4}"/>
              </c:ext>
            </c:extLst>
          </c:dPt>
          <c:dPt>
            <c:idx val="4"/>
            <c:bubble3D val="0"/>
            <c:spPr>
              <a:solidFill>
                <a:srgbClr val="92D050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86B-4665-96EA-C044E48F04A4}"/>
              </c:ext>
            </c:extLst>
          </c:dPt>
          <c:dPt>
            <c:idx val="5"/>
            <c:bubble3D val="0"/>
            <c:spPr>
              <a:solidFill>
                <a:srgbClr val="FF0000"/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86B-4665-96EA-C044E48F04A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86B-4665-96EA-C044E48F04A4}"/>
              </c:ext>
            </c:extLst>
          </c:dPt>
          <c:dLbls>
            <c:dLbl>
              <c:idx val="0"/>
              <c:layout>
                <c:manualLayout>
                  <c:x val="-9.0350896992214005E-2"/>
                  <c:y val="-6.84588320574247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186795997457336"/>
                      <c:h val="8.5854531953434024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323562836171959"/>
                  <c:y val="2.30869005466335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9527607371624136E-2"/>
                  <c:y val="-1.18962471732047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20284052346110865"/>
                  <c:y val="-0.132805370227799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22234394298636"/>
                      <c:h val="7.9955349895768191E-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0.19239022428873398"/>
                  <c:y val="6.5299170163829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855131702508389"/>
                      <c:h val="0.10649146295793277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-0.1881297934112264"/>
                  <c:y val="-3.82480057733324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6814610760967199E-2"/>
                  <c:y val="-3.43047972342008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475785645709991"/>
                      <c:h val="0.1064914629579327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Культура, кинематография</c:v>
                </c:pt>
                <c:pt idx="5">
                  <c:v>Социальная политика</c:v>
                </c:pt>
                <c:pt idx="6">
                  <c:v>Физическая культура и спорт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12847.1</c:v>
                </c:pt>
                <c:pt idx="1">
                  <c:v>680.6</c:v>
                </c:pt>
                <c:pt idx="2">
                  <c:v>199.9</c:v>
                </c:pt>
                <c:pt idx="3">
                  <c:v>6340.9</c:v>
                </c:pt>
                <c:pt idx="4">
                  <c:v>11833.2</c:v>
                </c:pt>
                <c:pt idx="5">
                  <c:v>595</c:v>
                </c:pt>
                <c:pt idx="6">
                  <c:v>1066.3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486B-4665-96EA-C044E48F0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6291947515312931E-2"/>
          <c:y val="0.57983416134792531"/>
          <c:w val="0.88514891840834875"/>
          <c:h val="0.39771220452255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7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1" u="none" strike="noStrike" kern="1200" cap="none" spc="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pPr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муниципального дорожного фонда </a:t>
            </a:r>
          </a:p>
          <a:p>
            <a:pPr>
              <a:defRPr b="1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1" u="none" strike="noStrike" kern="1200" cap="none" spc="0" normalizeH="0" baseline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770250369064334"/>
          <c:y val="0.19213648923062401"/>
          <c:w val="0.83090163327905575"/>
          <c:h val="0.518582465185559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период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0209582029420414E-2"/>
                  <c:y val="-6.11413108889625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B68-4A20-AF05-8073E2C98F2F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041916405884087E-2"/>
                  <c:y val="1.63043495703900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B68-4A20-AF05-8073E2C98F2F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964072915040367E-2"/>
                  <c:y val="6.11413108889625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B68-4A20-AF05-8073E2C98F2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2027 год</c:v>
                </c:pt>
                <c:pt idx="1">
                  <c:v>2028 год</c:v>
                </c:pt>
                <c:pt idx="2">
                  <c:v>2029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5538.5</c:v>
                </c:pt>
                <c:pt idx="1">
                  <c:v>5917.7</c:v>
                </c:pt>
                <c:pt idx="2">
                  <c:v>6340.9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B68-4A20-AF05-8073E2C98F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axId val="201671616"/>
        <c:axId val="201672008"/>
      </c:barChart>
      <c:catAx>
        <c:axId val="2016716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1672008"/>
        <c:crosses val="autoZero"/>
        <c:auto val="1"/>
        <c:lblAlgn val="ctr"/>
        <c:lblOffset val="100"/>
        <c:noMultiLvlLbl val="0"/>
      </c:catAx>
      <c:valAx>
        <c:axId val="201672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1671616"/>
        <c:crosses val="autoZero"/>
        <c:crossBetween val="between"/>
        <c:minorUnit val="1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200" b="1" i="1" u="none" strike="noStrike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Объём межбюджетных трансфертов, получаемых бюджетом сельского поселения </a:t>
            </a:r>
            <a:r>
              <a:rPr lang="ru-RU" sz="2200" b="1" i="1" u="none" strike="noStrike" baseline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Нялинское</a:t>
            </a:r>
            <a:r>
              <a:rPr lang="ru-RU" sz="2200" b="1" i="1" u="none" strike="noStrike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u="none" strike="noStrike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 других бюджетов бюджетной системы </a:t>
            </a:r>
          </a:p>
          <a:p>
            <a:pPr>
              <a:defRPr/>
            </a:pPr>
            <a:r>
              <a:rPr lang="ru-RU" sz="2200" b="1" i="1" u="none" strike="noStrike" baseline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  <a:endParaRPr lang="ru-RU" sz="22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7.2916666666667049E-3"/>
                  <c:y val="2.88945262695471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1D4-4731-B99B-1F4D0A0CB78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2500000000000003E-3"/>
                  <c:y val="4.41539744170926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1D4-4731-B99B-1F4D0A0CB78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041666666666666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1D4-4731-B99B-1F4D0A0CB78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2027 год</c:v>
                </c:pt>
                <c:pt idx="1">
                  <c:v>2028 год</c:v>
                </c:pt>
                <c:pt idx="2">
                  <c:v>2029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22511</c:v>
                </c:pt>
                <c:pt idx="1">
                  <c:v>22260.1</c:v>
                </c:pt>
                <c:pt idx="2">
                  <c:v>22298.6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1D4-4731-B99B-1F4D0A0CB78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8.3333333333334095E-3"/>
                  <c:y val="-9.9666435014036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1D4-4731-B99B-1F4D0A0CB78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500000000000001E-2"/>
                  <c:y val="-0.109532468743547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1D4-4731-B99B-1F4D0A0CB78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6666666666666666E-2"/>
                  <c:y val="-0.105272428674303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01D4-4731-B99B-1F4D0A0CB78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2027 год</c:v>
                </c:pt>
                <c:pt idx="1">
                  <c:v>2028 год</c:v>
                </c:pt>
                <c:pt idx="2">
                  <c:v>2029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549.6</c:v>
                </c:pt>
                <c:pt idx="1">
                  <c:v>699.3</c:v>
                </c:pt>
                <c:pt idx="2">
                  <c:v>699.3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01D4-4731-B99B-1F4D0A0CB78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9791666666666666E-2"/>
                  <c:y val="-9.5873104685525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01D4-4731-B99B-1F4D0A0CB78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1666666666666664E-2"/>
                  <c:y val="-0.107152293472058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01D4-4731-B99B-1F4D0A0CB78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7916666666666517E-2"/>
                  <c:y val="-9.96328342810368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01D4-4731-B99B-1F4D0A0CB78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2027 год</c:v>
                </c:pt>
                <c:pt idx="1">
                  <c:v>2028 год</c:v>
                </c:pt>
                <c:pt idx="2">
                  <c:v>2029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165.6</c:v>
                </c:pt>
                <c:pt idx="1">
                  <c:v>165.6</c:v>
                </c:pt>
                <c:pt idx="2">
                  <c:v>165.6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01D4-4731-B99B-1F4D0A0CB78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 МБТ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2027 год</c:v>
                </c:pt>
                <c:pt idx="1">
                  <c:v>2028 год</c:v>
                </c:pt>
                <c:pt idx="2">
                  <c:v>2029 год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2621.8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01D4-4731-B99B-1F4D0A0CB7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8383200"/>
        <c:axId val="278383592"/>
        <c:axId val="0"/>
      </c:bar3DChart>
      <c:catAx>
        <c:axId val="278383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8383592"/>
        <c:crosses val="autoZero"/>
        <c:auto val="1"/>
        <c:lblAlgn val="r"/>
        <c:lblOffset val="100"/>
        <c:noMultiLvlLbl val="0"/>
      </c:catAx>
      <c:valAx>
        <c:axId val="278383592"/>
        <c:scaling>
          <c:orientation val="minMax"/>
          <c:min val="15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838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0.84534</cdr:x>
      <cdr:y>0.14465</cdr:y>
    </cdr:from>
    <cdr:to>
      <cdr:x>0.98104</cdr:x>
      <cdr:y>0.36232</cdr:y>
    </cdr:to>
    <cdr:sp macro="" textlink="">
      <cdr:nvSpPr>
        <cdr:cNvPr id="2" name="Заголовок 1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9562067" y="901401"/>
          <a:ext cx="1534910" cy="13563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b">
          <a:normAutofit fontScale="25000" lnSpcReduction="20000"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i="1" dirty="0">
            <a:solidFill>
              <a:srgbClr val="002060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0.87079</cdr:x>
      <cdr:y>0.11929</cdr:y>
    </cdr:from>
    <cdr:to>
      <cdr:x>1</cdr:x>
      <cdr:y>0.16938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9849932" y="743356"/>
          <a:ext cx="1461534" cy="3121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b"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1600" b="1" dirty="0" err="1">
              <a:solidFill>
                <a:schemeClr val="tx1">
                  <a:lumMod val="95000"/>
                  <a:lumOff val="5000"/>
                </a:schemeClr>
              </a:solidFill>
            </a:rPr>
            <a:t>тыс.руб</a:t>
          </a:r>
          <a:r>
            <a:rPr lang="ru-RU" sz="1600" i="1" dirty="0">
              <a:solidFill>
                <a:schemeClr val="tx1">
                  <a:lumMod val="95000"/>
                  <a:lumOff val="5000"/>
                </a:schemeClr>
              </a:solidFill>
            </a:rPr>
            <a:t>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0.84534</cdr:x>
      <cdr:y>0.14465</cdr:y>
    </cdr:from>
    <cdr:to>
      <cdr:x>0.98104</cdr:x>
      <cdr:y>0.36232</cdr:y>
    </cdr:to>
    <cdr:sp macro="" textlink="">
      <cdr:nvSpPr>
        <cdr:cNvPr id="2" name="Заголовок 1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9562067" y="901401"/>
          <a:ext cx="1534910" cy="13563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b">
          <a:normAutofit fontScale="25000" lnSpcReduction="20000"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i="1" dirty="0">
            <a:solidFill>
              <a:srgbClr val="002060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0.87079</cdr:x>
      <cdr:y>0.11929</cdr:y>
    </cdr:from>
    <cdr:to>
      <cdr:x>1</cdr:x>
      <cdr:y>0.16938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9849932" y="743356"/>
          <a:ext cx="1461534" cy="3121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b"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1600" b="1" dirty="0" err="1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rPr>
            <a:t>тыс.руб</a:t>
          </a:r>
          <a:r>
            <a:rPr lang="ru-RU" sz="1600" i="1" dirty="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</a:rPr>
            <a:t>.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0.88506</cdr:x>
      <cdr:y>0.08838</cdr:y>
    </cdr:from>
    <cdr:to>
      <cdr:x>0.97372</cdr:x>
      <cdr:y>0.11728</cdr:y>
    </cdr:to>
    <cdr:sp macro="" textlink="">
      <cdr:nvSpPr>
        <cdr:cNvPr id="2" name="Заголовок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11020639" y="597081"/>
          <a:ext cx="1103984" cy="1952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ctr">
          <a:normAutofit fontScale="90000"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b="1" i="1" dirty="0">
              <a:solidFill>
                <a:srgbClr val="002060"/>
              </a:solidFill>
              <a:latin typeface="Arial Narrow" panose="020B0606020202030204" pitchFamily="34" charset="0"/>
            </a:rPr>
            <a:t/>
          </a:r>
          <a:br>
            <a:rPr lang="ru-RU" b="1" i="1" dirty="0">
              <a:solidFill>
                <a:srgbClr val="002060"/>
              </a:solidFill>
              <a:latin typeface="Arial Narrow" panose="020B0606020202030204" pitchFamily="34" charset="0"/>
            </a:rPr>
          </a:br>
          <a:r>
            <a:rPr lang="ru-RU" sz="1800" b="1" i="1" dirty="0">
              <a:solidFill>
                <a:schemeClr val="tx1"/>
              </a:solidFill>
            </a:rPr>
            <a:t>тыс. руб.</a:t>
          </a:r>
          <a:r>
            <a:rPr lang="ru-RU" i="1" dirty="0">
              <a:solidFill>
                <a:schemeClr val="tx1"/>
              </a:solidFill>
            </a:rPr>
            <a:t/>
          </a:r>
          <a:br>
            <a:rPr lang="ru-RU" i="1" dirty="0">
              <a:solidFill>
                <a:schemeClr val="tx1"/>
              </a:solidFill>
            </a:rPr>
          </a:br>
          <a:endParaRPr lang="ru-RU" i="1" dirty="0">
            <a:solidFill>
              <a:schemeClr val="tx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FB260-4647-41CF-8E0B-CAC761EA6458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C04E3-D3C3-49D4-8847-60A6307447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963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20370-6D5C-4945-8D9A-F2E296975BCE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507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20370-6D5C-4945-8D9A-F2E296975BCE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246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C04E3-D3C3-49D4-8847-60A6307447E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433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C04E3-D3C3-49D4-8847-60A6307447E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398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E385ECB-79FF-436D-A74A-F9B3778F588E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313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825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93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47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9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338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175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314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385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617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85ECB-79FF-436D-A74A-F9B3778F588E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77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E385ECB-79FF-436D-A74A-F9B3778F588E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42A6624-6336-433C-95F6-009F99023D79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123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kartinkis.cdnbro.com/posts/45327253-fony-dlia-delovoi-prezentatsii-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07524"/>
            <a:ext cx="12192000" cy="753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43755" y="-154004"/>
            <a:ext cx="10001577" cy="5171280"/>
          </a:xfrm>
          <a:noFill/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ru-RU" b="1" i="1" dirty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</a:t>
            </a:r>
            <a:r>
              <a:rPr lang="ru-RU" b="1" i="1" dirty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поселения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Нялинское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2027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плановый период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2028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2029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</a:p>
        </p:txBody>
      </p:sp>
    </p:spTree>
    <p:extLst>
      <p:ext uri="{BB962C8B-B14F-4D97-AF65-F5344CB8AC3E}">
        <p14:creationId xmlns:p14="http://schemas.microsoft.com/office/powerpoint/2010/main" val="60908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kartinkis.cdnbro.com/posts/45327253-fony-dlia-delovoi-prezentatsii-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39634"/>
            <a:ext cx="12192000" cy="71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273668517"/>
              </p:ext>
            </p:extLst>
          </p:nvPr>
        </p:nvGraphicFramePr>
        <p:xfrm>
          <a:off x="440267" y="146756"/>
          <a:ext cx="11311466" cy="6231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9235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51384" y="116632"/>
            <a:ext cx="10945216" cy="720080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 бюджета </a:t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поселения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нялинское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</a:t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5"/>
          <p:cNvSpPr>
            <a:spLocks noChangeArrowheads="1"/>
          </p:cNvSpPr>
          <p:nvPr/>
        </p:nvSpPr>
        <p:spPr bwMode="gray">
          <a:xfrm>
            <a:off x="364235" y="6126802"/>
            <a:ext cx="11521280" cy="303498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81000" tIns="81000" rIns="108000" bIns="54000"/>
          <a:lstStyle/>
          <a:p>
            <a:pPr marL="142875" indent="-142875">
              <a:lnSpc>
                <a:spcPct val="95000"/>
              </a:lnSpc>
              <a:spcAft>
                <a:spcPts val="600"/>
              </a:spcAft>
              <a:buClr>
                <a:srgbClr val="969696"/>
              </a:buClr>
              <a:buFont typeface="Wingdings" pitchFamily="2" charset="2"/>
              <a:buChar char="§"/>
              <a:defRPr/>
            </a:pPr>
            <a:endParaRPr lang="de-DE" sz="1350" noProof="1">
              <a:solidFill>
                <a:srgbClr val="000000"/>
              </a:solidFill>
              <a:cs typeface="Arial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677920"/>
              </p:ext>
            </p:extLst>
          </p:nvPr>
        </p:nvGraphicFramePr>
        <p:xfrm>
          <a:off x="849041" y="1463039"/>
          <a:ext cx="2016224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5988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</a:t>
                      </a:r>
                    </a:p>
                  </a:txBody>
                  <a:tcPr marL="68580" marR="68580" marT="34290" marB="34290">
                    <a:solidFill>
                      <a:srgbClr val="0E7DC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960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996,7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960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026,7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960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2029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057,1</a:t>
                      </a:r>
                      <a:endParaRPr lang="ru-RU" sz="16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693230"/>
              </p:ext>
            </p:extLst>
          </p:nvPr>
        </p:nvGraphicFramePr>
        <p:xfrm>
          <a:off x="9480375" y="4129240"/>
          <a:ext cx="2156567" cy="144802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565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4650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570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38,1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570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38,4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010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2029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38,8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365734"/>
              </p:ext>
            </p:extLst>
          </p:nvPr>
        </p:nvGraphicFramePr>
        <p:xfrm>
          <a:off x="827313" y="4129238"/>
          <a:ext cx="2142310" cy="150598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423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ysClr val="windowText" lastClr="000000"/>
                          </a:solidFill>
                          <a:latin typeface="+mn-lt"/>
                          <a:cs typeface="+mn-cs"/>
                        </a:rPr>
                        <a:t>Налоги</a:t>
                      </a:r>
                      <a:r>
                        <a:rPr lang="ru-RU" sz="1400" b="1" baseline="0" dirty="0" smtClean="0">
                          <a:solidFill>
                            <a:sysClr val="windowText" lastClr="000000"/>
                          </a:solidFill>
                          <a:latin typeface="+mn-lt"/>
                          <a:cs typeface="+mn-cs"/>
                        </a:rPr>
                        <a:t> на совокупный доход</a:t>
                      </a:r>
                      <a:endParaRPr lang="ru-RU" sz="14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911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2027 </a:t>
                      </a:r>
                      <a:r>
                        <a:rPr lang="ru-RU" sz="1600" dirty="0"/>
                        <a:t>год –  </a:t>
                      </a:r>
                      <a:r>
                        <a:rPr lang="ru-RU" sz="1600" dirty="0" smtClean="0"/>
                        <a:t>56,6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911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2028 </a:t>
                      </a:r>
                      <a:r>
                        <a:rPr lang="ru-RU" sz="1600" dirty="0"/>
                        <a:t>год  – </a:t>
                      </a:r>
                      <a:r>
                        <a:rPr lang="ru-RU" sz="1600" dirty="0" smtClean="0"/>
                        <a:t>57,2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911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2029 </a:t>
                      </a:r>
                      <a:r>
                        <a:rPr lang="ru-RU" sz="1600" dirty="0"/>
                        <a:t>год – </a:t>
                      </a:r>
                      <a:r>
                        <a:rPr lang="ru-RU" sz="1600" dirty="0" smtClean="0"/>
                        <a:t>5</a:t>
                      </a:r>
                      <a:r>
                        <a:rPr lang="ru-RU" sz="1600" baseline="0" dirty="0" smtClean="0"/>
                        <a:t>7,8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351433"/>
              </p:ext>
            </p:extLst>
          </p:nvPr>
        </p:nvGraphicFramePr>
        <p:xfrm>
          <a:off x="6871063" y="4119613"/>
          <a:ext cx="2029097" cy="152136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290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538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Транспортный налог</a:t>
                      </a:r>
                    </a:p>
                  </a:txBody>
                  <a:tcPr marL="68580" marR="68580" marT="34290" marB="3429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320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35,3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>
                      <a:gsLst>
                        <a:gs pos="54650">
                          <a:schemeClr val="accent4">
                            <a:lumMod val="40000"/>
                            <a:lumOff val="60000"/>
                          </a:schemeClr>
                        </a:gs>
                        <a:gs pos="31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638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35,7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638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2029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36,0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>
                      <a:gsLst>
                        <a:gs pos="54650">
                          <a:schemeClr val="accent4">
                            <a:lumMod val="40000"/>
                            <a:lumOff val="60000"/>
                          </a:schemeClr>
                        </a:gs>
                        <a:gs pos="31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146391"/>
              </p:ext>
            </p:extLst>
          </p:nvPr>
        </p:nvGraphicFramePr>
        <p:xfrm>
          <a:off x="3605348" y="4138864"/>
          <a:ext cx="2249561" cy="148098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495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6201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</a:t>
                      </a:r>
                      <a:r>
                        <a:rPr lang="ru-RU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имущество физических лиц</a:t>
                      </a:r>
                    </a:p>
                  </a:txBody>
                  <a:tcPr marL="68580" marR="68580" marT="34290" marB="3429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856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279,1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856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283,2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856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2029 год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287,4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993930"/>
              </p:ext>
            </p:extLst>
          </p:nvPr>
        </p:nvGraphicFramePr>
        <p:xfrm>
          <a:off x="8894323" y="1414912"/>
          <a:ext cx="2448272" cy="1219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482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4063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536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 –  4,4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536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536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2029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310482"/>
              </p:ext>
            </p:extLst>
          </p:nvPr>
        </p:nvGraphicFramePr>
        <p:xfrm>
          <a:off x="4840084" y="1414916"/>
          <a:ext cx="2367815" cy="1219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67815"/>
              </a:tblGrid>
              <a:tr h="215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ysClr val="windowText" lastClr="000000"/>
                          </a:solidFill>
                        </a:rPr>
                        <a:t>Акцизы</a:t>
                      </a:r>
                      <a:endParaRPr lang="ru-RU" sz="14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</a:tr>
              <a:tr h="23842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2027 </a:t>
                      </a:r>
                      <a:r>
                        <a:rPr lang="ru-RU" sz="1600" dirty="0"/>
                        <a:t>год –  </a:t>
                      </a:r>
                      <a:r>
                        <a:rPr lang="ru-RU" sz="1600" dirty="0" smtClean="0"/>
                        <a:t>5 503,2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</a:tr>
              <a:tr h="23842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2028 </a:t>
                      </a:r>
                      <a:r>
                        <a:rPr lang="ru-RU" sz="1600" dirty="0"/>
                        <a:t>год  – </a:t>
                      </a:r>
                      <a:r>
                        <a:rPr lang="ru-RU" sz="1600" dirty="0" smtClean="0"/>
                        <a:t>5</a:t>
                      </a:r>
                      <a:r>
                        <a:rPr lang="ru-RU" sz="1600" baseline="0" dirty="0" smtClean="0"/>
                        <a:t> 882,0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</a:tr>
              <a:tr h="23842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2029 </a:t>
                      </a:r>
                      <a:r>
                        <a:rPr lang="ru-RU" sz="1600" dirty="0"/>
                        <a:t>год – </a:t>
                      </a:r>
                      <a:r>
                        <a:rPr lang="ru-RU" sz="1600" dirty="0" smtClean="0"/>
                        <a:t>6 304,9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599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79376" y="116632"/>
            <a:ext cx="11305256" cy="648072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поселения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нялинское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659860"/>
              </p:ext>
            </p:extLst>
          </p:nvPr>
        </p:nvGraphicFramePr>
        <p:xfrm>
          <a:off x="1087655" y="2217391"/>
          <a:ext cx="3349591" cy="2501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95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122575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FFFF00"/>
                          </a:solidFill>
                        </a:rPr>
                        <a:t>Доходы от </a:t>
                      </a:r>
                      <a:r>
                        <a:rPr lang="ru-RU" sz="1800" dirty="0" smtClean="0">
                          <a:solidFill>
                            <a:srgbClr val="FFFF00"/>
                          </a:solidFill>
                        </a:rPr>
                        <a:t>использования </a:t>
                      </a:r>
                      <a:endParaRPr lang="ru-RU" sz="1800" dirty="0">
                        <a:solidFill>
                          <a:srgbClr val="FFFF00"/>
                        </a:solidFill>
                      </a:endParaRPr>
                    </a:p>
                    <a:p>
                      <a:pPr algn="ctr"/>
                      <a:r>
                        <a:rPr lang="ru-RU" sz="1800" dirty="0" smtClean="0">
                          <a:solidFill>
                            <a:srgbClr val="FFFF00"/>
                          </a:solidFill>
                        </a:rPr>
                        <a:t>имущества, находящегося в государственной и муниципальной собственности</a:t>
                      </a:r>
                      <a:endParaRPr lang="ru-RU" sz="1800" dirty="0">
                        <a:solidFill>
                          <a:srgbClr val="FFFF00"/>
                        </a:solidFill>
                      </a:endParaRPr>
                    </a:p>
                  </a:txBody>
                  <a:tcPr marL="68580" marR="68580" marT="34290" marB="34290">
                    <a:solidFill>
                      <a:srgbClr val="0E7DC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531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2027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год – 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577,0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531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2028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год –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577,0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531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2029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год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– 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577,0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099370"/>
              </p:ext>
            </p:extLst>
          </p:nvPr>
        </p:nvGraphicFramePr>
        <p:xfrm>
          <a:off x="7142163" y="2172722"/>
          <a:ext cx="3407125" cy="257253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071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4115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FFFF00"/>
                          </a:solidFill>
                        </a:rPr>
                        <a:t>Доходы от оказания </a:t>
                      </a:r>
                      <a:r>
                        <a:rPr lang="ru-RU" dirty="0" smtClean="0">
                          <a:solidFill>
                            <a:srgbClr val="FFFF00"/>
                          </a:solidFill>
                        </a:rPr>
                        <a:t>платных услуг </a:t>
                      </a:r>
                      <a:r>
                        <a:rPr lang="ru-RU" dirty="0">
                          <a:solidFill>
                            <a:srgbClr val="FFFF00"/>
                          </a:solidFill>
                        </a:rPr>
                        <a:t>и компенсаций </a:t>
                      </a:r>
                      <a:r>
                        <a:rPr lang="ru-RU" dirty="0" smtClean="0">
                          <a:solidFill>
                            <a:srgbClr val="FFFF00"/>
                          </a:solidFill>
                        </a:rPr>
                        <a:t>затрат государства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195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2027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год – 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36,1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gradFill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195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2028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год – 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36,1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gradFill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746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2029 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год – 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36,1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gradFill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384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kartinkis.cdnbro.com/posts/45327253-fony-dlia-delovoi-prezentatsii-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9634"/>
            <a:ext cx="12192000" cy="71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496156" y="3932467"/>
            <a:ext cx="1461534" cy="3121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3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i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4031093681"/>
              </p:ext>
            </p:extLst>
          </p:nvPr>
        </p:nvGraphicFramePr>
        <p:xfrm>
          <a:off x="270934" y="301009"/>
          <a:ext cx="3810178" cy="6221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Заголовок 1"/>
          <p:cNvSpPr>
            <a:spLocks noGrp="1"/>
          </p:cNvSpPr>
          <p:nvPr/>
        </p:nvSpPr>
        <p:spPr>
          <a:xfrm>
            <a:off x="11111089" y="411241"/>
            <a:ext cx="1080911" cy="204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i="1" dirty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ru-RU" b="1" i="1" dirty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ru-RU" sz="6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тыс. руб</a:t>
            </a:r>
            <a:r>
              <a:rPr lang="ru-RU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.</a:t>
            </a:r>
            <a:r>
              <a:rPr lang="ru-RU" i="1" dirty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ru-RU" i="1" dirty="0">
                <a:solidFill>
                  <a:srgbClr val="002060"/>
                </a:solidFill>
                <a:latin typeface="Arial Narrow" panose="020B0606020202030204" pitchFamily="34" charset="0"/>
              </a:rPr>
            </a:br>
            <a:endParaRPr lang="ru-RU" i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485200928"/>
              </p:ext>
            </p:extLst>
          </p:nvPr>
        </p:nvGraphicFramePr>
        <p:xfrm>
          <a:off x="4081112" y="335843"/>
          <a:ext cx="3810178" cy="6221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500985008"/>
              </p:ext>
            </p:extLst>
          </p:nvPr>
        </p:nvGraphicFramePr>
        <p:xfrm>
          <a:off x="7796286" y="411241"/>
          <a:ext cx="3810178" cy="6221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Заголовок 1"/>
          <p:cNvSpPr>
            <a:spLocks noGrp="1"/>
          </p:cNvSpPr>
          <p:nvPr>
            <p:ph type="ctrTitle"/>
          </p:nvPr>
        </p:nvSpPr>
        <p:spPr>
          <a:xfrm>
            <a:off x="1594012" y="-346977"/>
            <a:ext cx="9359538" cy="72051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</a:t>
            </a:r>
            <a:r>
              <a:rPr lang="ru-RU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ассигнований </a:t>
            </a:r>
            <a:r>
              <a:rPr lang="ru-RU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разделам </a:t>
            </a:r>
            <a:r>
              <a:rPr lang="ru-RU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классификации расходов </a:t>
            </a:r>
            <a:r>
              <a:rPr lang="ru-RU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</a:t>
            </a:r>
            <a:br>
              <a:rPr lang="ru-RU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7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56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kartinkis.cdnbro.com/posts/45327253-fony-dlia-delovoi-prezentatsii-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39634"/>
            <a:ext cx="12192000" cy="71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132458637"/>
              </p:ext>
            </p:extLst>
          </p:nvPr>
        </p:nvGraphicFramePr>
        <p:xfrm>
          <a:off x="288758" y="425889"/>
          <a:ext cx="11770983" cy="6231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7547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kartinkis.cdnbro.com/posts/45327253-fony-dlia-delovoi-prezentatsii-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9634"/>
            <a:ext cx="12192000" cy="71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780639725"/>
              </p:ext>
            </p:extLst>
          </p:nvPr>
        </p:nvGraphicFramePr>
        <p:xfrm>
          <a:off x="0" y="102195"/>
          <a:ext cx="12192000" cy="6755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4718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kartinkis.cdnbro.com/posts/45327253-fony-dlia-delovoi-prezentatsii-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9634"/>
            <a:ext cx="12192000" cy="71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6704965" y="105659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1237877" y="2021974"/>
            <a:ext cx="10001577" cy="1237209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Candara" panose="020E0502030303020204" pitchFamily="34" charset="0"/>
              </a:rPr>
              <a:t>СПАСИБО </a:t>
            </a:r>
            <a:r>
              <a:rPr lang="ru-RU" b="1" i="1" dirty="0">
                <a:solidFill>
                  <a:srgbClr val="002060"/>
                </a:solidFill>
                <a:latin typeface="Candara" panose="020E0502030303020204" pitchFamily="34" charset="0"/>
              </a:rPr>
              <a:t>ЗА ВНИМАНИЕ </a:t>
            </a:r>
          </a:p>
        </p:txBody>
      </p:sp>
    </p:spTree>
    <p:extLst>
      <p:ext uri="{BB962C8B-B14F-4D97-AF65-F5344CB8AC3E}">
        <p14:creationId xmlns:p14="http://schemas.microsoft.com/office/powerpoint/2010/main" val="282829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748</TotalTime>
  <Words>239</Words>
  <Application>Microsoft Office PowerPoint</Application>
  <PresentationFormat>Широкоэкранный</PresentationFormat>
  <Paragraphs>83</Paragraphs>
  <Slides>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Arial Narrow</vt:lpstr>
      <vt:lpstr>Calibri</vt:lpstr>
      <vt:lpstr>Candara</vt:lpstr>
      <vt:lpstr>Times New Roman</vt:lpstr>
      <vt:lpstr>Tw Cen MT</vt:lpstr>
      <vt:lpstr>Tw Cen MT Condensed</vt:lpstr>
      <vt:lpstr>Wingdings</vt:lpstr>
      <vt:lpstr>Wingdings 3</vt:lpstr>
      <vt:lpstr>Интеграл</vt:lpstr>
      <vt:lpstr> бюджет сельского поселения Нялинское на 2027 год и плановый период 2028 и 2029 годов</vt:lpstr>
      <vt:lpstr>Презентация PowerPoint</vt:lpstr>
      <vt:lpstr> налоговые доходы бюджета  сельского поселения нялинское                                                                                                                                                                                                                                         тыс. рублей</vt:lpstr>
      <vt:lpstr>  неналоговые доходы бюджета  сельского поселения нялинское,                                                                                                                                    тыс. рублей</vt:lpstr>
      <vt:lpstr>Распределение бюджетных ассигнований  по разделам классификации расходов бюджета сельского </vt:lpstr>
      <vt:lpstr>Презентация PowerPoint</vt:lpstr>
      <vt:lpstr>Презентация PowerPoint</vt:lpstr>
      <vt:lpstr>СПАСИБО ЗА ВНИМАНИЕ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Миценко И.С.</dc:creator>
  <cp:lastModifiedBy>Мармышева И.А.</cp:lastModifiedBy>
  <cp:revision>73</cp:revision>
  <dcterms:created xsi:type="dcterms:W3CDTF">2024-03-13T05:34:48Z</dcterms:created>
  <dcterms:modified xsi:type="dcterms:W3CDTF">2026-10-22T12:45:27Z</dcterms:modified>
</cp:coreProperties>
</file>